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71" r:id="rId11"/>
    <p:sldId id="273" r:id="rId12"/>
    <p:sldId id="263" r:id="rId13"/>
    <p:sldId id="264" r:id="rId14"/>
    <p:sldId id="265" r:id="rId15"/>
    <p:sldId id="266" r:id="rId16"/>
    <p:sldId id="267" r:id="rId17"/>
    <p:sldId id="268" r:id="rId18"/>
    <p:sldId id="272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D437-E4DE-416C-B283-E8B0CE1AF2F6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D437-E4DE-416C-B283-E8B0CE1AF2F6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D437-E4DE-416C-B283-E8B0CE1AF2F6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D437-E4DE-416C-B283-E8B0CE1AF2F6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D437-E4DE-416C-B283-E8B0CE1AF2F6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D437-E4DE-416C-B283-E8B0CE1AF2F6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D437-E4DE-416C-B283-E8B0CE1AF2F6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D437-E4DE-416C-B283-E8B0CE1AF2F6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D437-E4DE-416C-B283-E8B0CE1AF2F6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D437-E4DE-416C-B283-E8B0CE1AF2F6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D437-E4DE-416C-B283-E8B0CE1AF2F6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ED437-E4DE-416C-B283-E8B0CE1AF2F6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va.cz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ymck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travne@gymck.cz" TargetMode="External"/><Relationship Id="rId2" Type="http://schemas.openxmlformats.org/officeDocument/2006/relationships/hyperlink" Target="http://www.gymck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ymck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ymck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232248"/>
          </a:xfrm>
        </p:spPr>
        <p:txBody>
          <a:bodyPr>
            <a:normAutofit/>
          </a:bodyPr>
          <a:lstStyle/>
          <a:p>
            <a:r>
              <a:rPr lang="cs-CZ" sz="3600" b="1" dirty="0"/>
              <a:t>Gymnázium, Český Krumlov</a:t>
            </a:r>
            <a:br>
              <a:rPr lang="cs-CZ" sz="3600" b="1" dirty="0"/>
            </a:br>
            <a:r>
              <a:rPr lang="cs-CZ" sz="3600" b="1" dirty="0"/>
              <a:t>Prezentace k začátku školního roku</a:t>
            </a:r>
            <a:br>
              <a:rPr lang="cs-CZ" sz="3600" b="1" dirty="0"/>
            </a:br>
            <a:r>
              <a:rPr lang="cs-CZ" sz="3600" b="1" dirty="0"/>
              <a:t>pro studenty 1. ročníků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F8E9C0A-7008-41A3-9203-4385B9DC7D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9144000" cy="31465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E852D-C110-4AF4-8EAB-FBD22FBC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Unikátní výběr volitelných seminářů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D0ECF9-3E6B-480A-B91C-3A0706E8C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66018"/>
            <a:ext cx="8640960" cy="541734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cs-CZ" sz="2400" b="1" dirty="0"/>
              <a:t>seminář – tříletý – od 2. ročníku vyššího gymnázia</a:t>
            </a:r>
          </a:p>
          <a:p>
            <a:pPr marL="0" indent="0">
              <a:buNone/>
            </a:pPr>
            <a:r>
              <a:rPr lang="cs-CZ" sz="2400" b="1" dirty="0"/>
              <a:t>      výběr: volitelná matematika, 3. cizí jazyk,</a:t>
            </a:r>
          </a:p>
          <a:p>
            <a:pPr marL="0" indent="0">
              <a:buNone/>
            </a:pPr>
            <a:r>
              <a:rPr lang="cs-CZ" sz="2400" b="1" dirty="0"/>
              <a:t>      přírodovědný seminář, humanitní seminář.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2. a 3. seminář – dvouletý – od 3. ročníku – výběr z</a:t>
            </a:r>
          </a:p>
          <a:p>
            <a:pPr marL="0" indent="0">
              <a:buNone/>
            </a:pPr>
            <a:r>
              <a:rPr lang="cs-CZ" sz="2400" b="1" dirty="0"/>
              <a:t>      mnoha seminářů, např. biologie, fyzika, konverzace z AJ,</a:t>
            </a:r>
          </a:p>
          <a:p>
            <a:pPr marL="0" indent="0">
              <a:buNone/>
            </a:pPr>
            <a:r>
              <a:rPr lang="cs-CZ" sz="2400" b="1" dirty="0"/>
              <a:t>      konverzace z NJ, deskriptivní geometrie, dějiny umění, </a:t>
            </a:r>
          </a:p>
          <a:p>
            <a:pPr marL="0" indent="0">
              <a:buNone/>
            </a:pPr>
            <a:r>
              <a:rPr lang="cs-CZ" sz="2400" b="1" dirty="0"/>
              <a:t>      dějepis, geografie, ekonomika, informatika a výpočetní</a:t>
            </a:r>
          </a:p>
          <a:p>
            <a:pPr marL="0" indent="0">
              <a:buNone/>
            </a:pPr>
            <a:r>
              <a:rPr lang="cs-CZ" sz="2400" b="1" dirty="0"/>
              <a:t>      technika, atd.</a:t>
            </a:r>
          </a:p>
          <a:p>
            <a:pPr marL="0" indent="0">
              <a:buNone/>
            </a:pPr>
            <a:r>
              <a:rPr lang="cs-CZ" sz="2400" b="1" dirty="0"/>
              <a:t>           </a:t>
            </a:r>
          </a:p>
          <a:p>
            <a:pPr marL="0" indent="0">
              <a:buNone/>
            </a:pPr>
            <a:r>
              <a:rPr lang="cs-CZ" sz="2400" b="1" dirty="0"/>
              <a:t>4. a 5. seminář – jednoletý – v posledním ročníku – např.</a:t>
            </a:r>
          </a:p>
          <a:p>
            <a:pPr marL="0" indent="0">
              <a:buNone/>
            </a:pPr>
            <a:r>
              <a:rPr lang="cs-CZ" sz="2400" b="1" dirty="0"/>
              <a:t>      konverzace z cizího jazyka, dějiny 20. století, chemie, seminář</a:t>
            </a:r>
          </a:p>
          <a:p>
            <a:pPr marL="0" indent="0">
              <a:buNone/>
            </a:pPr>
            <a:r>
              <a:rPr lang="cs-CZ" sz="2400" b="1" dirty="0"/>
              <a:t>      z ČJ, literární seminář, atd.</a:t>
            </a:r>
          </a:p>
        </p:txBody>
      </p:sp>
    </p:spTree>
    <p:extLst>
      <p:ext uri="{BB962C8B-B14F-4D97-AF65-F5344CB8AC3E}">
        <p14:creationId xmlns:p14="http://schemas.microsoft.com/office/powerpoint/2010/main" val="766409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9AD6C8-0AA6-43C2-A3A2-15502AC4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Aktivity v průběhu studia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33E3C6-C24E-44DA-85BC-33916D5AE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Lyžařské kurzy (na nižším i vyšším gymnáziu)</a:t>
            </a:r>
          </a:p>
          <a:p>
            <a:r>
              <a:rPr lang="cs-CZ" b="1" dirty="0"/>
              <a:t>Sportovní kurz – 3. ročník – vodácký, turistický</a:t>
            </a:r>
          </a:p>
          <a:p>
            <a:r>
              <a:rPr lang="cs-CZ" b="1" dirty="0"/>
              <a:t>Zahraniční výjezdy </a:t>
            </a:r>
          </a:p>
          <a:p>
            <a:r>
              <a:rPr lang="cs-CZ" b="1" dirty="0"/>
              <a:t>Výměnné zahraniční pobyty</a:t>
            </a:r>
          </a:p>
          <a:p>
            <a:r>
              <a:rPr lang="cs-CZ" b="1" dirty="0"/>
              <a:t>Odborné exkurze</a:t>
            </a:r>
          </a:p>
        </p:txBody>
      </p:sp>
    </p:spTree>
    <p:extLst>
      <p:ext uri="{BB962C8B-B14F-4D97-AF65-F5344CB8AC3E}">
        <p14:creationId xmlns:p14="http://schemas.microsoft.com/office/powerpoint/2010/main" val="864170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Organizace vyučovacích hodin: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63688" y="1700810"/>
          <a:ext cx="5688632" cy="4320480"/>
        </p:xfrm>
        <a:graphic>
          <a:graphicData uri="http://schemas.openxmlformats.org/drawingml/2006/table">
            <a:tbl>
              <a:tblPr/>
              <a:tblGrid>
                <a:gridCol w="2286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1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vyučovací hodina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čas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7,55 - 8,40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8,45- 9,30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9,45 - 10,30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10,35 - 11,20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11,30 - 12,15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12,20 - 13,05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13,10 - 13,55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14,00 - 14,45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9.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14,50 - 15,35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Stravování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b="1" dirty="0"/>
              <a:t>Obědy – dovoz ze střední školy Velešín</a:t>
            </a:r>
          </a:p>
          <a:p>
            <a:r>
              <a:rPr lang="cs-CZ" sz="2800" b="1" dirty="0"/>
              <a:t>Výběr ze dvou obědů</a:t>
            </a:r>
          </a:p>
          <a:p>
            <a:r>
              <a:rPr lang="cs-CZ" sz="2800" b="1" dirty="0"/>
              <a:t>Výdej obědů 11,15 – 14,00 hodin</a:t>
            </a:r>
          </a:p>
          <a:p>
            <a:r>
              <a:rPr lang="cs-CZ" sz="2800" b="1" dirty="0"/>
              <a:t>Objednávky, odhlašování – </a:t>
            </a:r>
            <a:r>
              <a:rPr lang="cs-CZ" sz="2800" b="1" dirty="0">
                <a:hlinkClick r:id="rId2"/>
              </a:rPr>
              <a:t>www.strava.</a:t>
            </a:r>
            <a:r>
              <a:rPr lang="cs-CZ" sz="2800" b="1" dirty="0" err="1">
                <a:hlinkClick r:id="rId2"/>
              </a:rPr>
              <a:t>cz</a:t>
            </a:r>
            <a:r>
              <a:rPr lang="cs-CZ" sz="2800" b="1" dirty="0"/>
              <a:t> </a:t>
            </a:r>
          </a:p>
          <a:p>
            <a:pPr>
              <a:buNone/>
            </a:pPr>
            <a:r>
              <a:rPr lang="cs-CZ" sz="2800" b="1" dirty="0"/>
              <a:t>     přístupové údaje – začátek školního roku</a:t>
            </a:r>
          </a:p>
          <a:p>
            <a:r>
              <a:rPr lang="cs-CZ" sz="2800" b="1" dirty="0"/>
              <a:t>Platby – internetové bankovnictví, předem na celý měsíc (informace třídní učitelé, v kanceláři školy)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r>
              <a:rPr lang="cs-CZ" sz="2800" b="1" dirty="0"/>
              <a:t>Organizace školního roku 2021/2022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B5038A0-13FC-4F0F-8AE0-6B5EC14A1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25" y="1380440"/>
            <a:ext cx="12428169" cy="56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B0D1C87-61F9-4454-AB28-41DFD31A1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96304"/>
              </p:ext>
            </p:extLst>
          </p:nvPr>
        </p:nvGraphicFramePr>
        <p:xfrm>
          <a:off x="1842764" y="672886"/>
          <a:ext cx="5112567" cy="6093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6417">
                  <a:extLst>
                    <a:ext uri="{9D8B030D-6E8A-4147-A177-3AD203B41FA5}">
                      <a16:colId xmlns:a16="http://schemas.microsoft.com/office/drawing/2014/main" val="3313941921"/>
                    </a:ext>
                  </a:extLst>
                </a:gridCol>
                <a:gridCol w="2576150">
                  <a:extLst>
                    <a:ext uri="{9D8B030D-6E8A-4147-A177-3AD203B41FA5}">
                      <a16:colId xmlns:a16="http://schemas.microsoft.com/office/drawing/2014/main" val="2586923586"/>
                    </a:ext>
                  </a:extLst>
                </a:gridCol>
              </a:tblGrid>
              <a:tr h="553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Začátek nového školního roku </a:t>
                      </a:r>
                      <a:endParaRPr lang="cs-CZ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(středa)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1. září 2021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855799"/>
                  </a:ext>
                </a:extLst>
              </a:tr>
              <a:tr h="553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Podzimní prázdniny</a:t>
                      </a:r>
                      <a:endParaRPr lang="cs-CZ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(středa a pátek)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27. října 2021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a 29. října 2021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008323"/>
                  </a:ext>
                </a:extLst>
              </a:tr>
              <a:tr h="553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Vánoční prázdniny</a:t>
                      </a:r>
                      <a:endParaRPr lang="cs-CZ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čtvrtek - neděle)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23. prosince 2021 -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2. ledna 2022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823439"/>
                  </a:ext>
                </a:extLst>
              </a:tr>
              <a:tr h="553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Vyučování začne</a:t>
                      </a:r>
                      <a:endParaRPr lang="cs-CZ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(pondělí)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3. ledna 2022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798440"/>
                  </a:ext>
                </a:extLst>
              </a:tr>
              <a:tr h="553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I. pololetí bude ukončeno</a:t>
                      </a:r>
                      <a:endParaRPr lang="cs-CZ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 (pondělí)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31. ledna 2022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899904"/>
                  </a:ext>
                </a:extLst>
              </a:tr>
              <a:tr h="553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Pololetní prázdniny</a:t>
                      </a:r>
                      <a:endParaRPr lang="cs-CZ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(pátek)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4. února 2022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266313"/>
                  </a:ext>
                </a:extLst>
              </a:tr>
              <a:tr h="553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Jarní prázdniny</a:t>
                      </a:r>
                      <a:endParaRPr lang="cs-CZ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(pondělí - neděle)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28.února 2022 -</a:t>
                      </a:r>
                      <a:endParaRPr lang="cs-CZ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6. března 2022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262443"/>
                  </a:ext>
                </a:extLst>
              </a:tr>
              <a:tr h="553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Velikonoční prázdniny</a:t>
                      </a:r>
                      <a:endParaRPr lang="cs-CZ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(čtvrtek)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14.dubna 2022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681631"/>
                  </a:ext>
                </a:extLst>
              </a:tr>
              <a:tr h="553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II. pololetí bude ukončeno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(čtvrtek)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30. června 2022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846391"/>
                  </a:ext>
                </a:extLst>
              </a:tr>
              <a:tr h="553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Hlavní prázdniny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1. července 2022 -31. srpna 2022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342448"/>
                  </a:ext>
                </a:extLst>
              </a:tr>
              <a:tr h="553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Nový školní rok 2022/2023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(čtvrtek)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1. září 2022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0009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1. dny školního vyučování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28592"/>
          </a:xfrm>
        </p:spPr>
        <p:txBody>
          <a:bodyPr/>
          <a:lstStyle/>
          <a:p>
            <a:pPr marL="514350" indent="-514350">
              <a:buNone/>
            </a:pPr>
            <a:r>
              <a:rPr lang="cs-CZ" b="1" dirty="0"/>
              <a:t>1. září 2021: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b="1" dirty="0"/>
              <a:t>9,00, 10,00, 11,00 hodin  (</a:t>
            </a:r>
            <a:r>
              <a:rPr lang="cs-CZ" b="1" dirty="0" err="1"/>
              <a:t>Prokyšův</a:t>
            </a:r>
            <a:r>
              <a:rPr lang="cs-CZ" b="1" dirty="0"/>
              <a:t> sál)</a:t>
            </a:r>
          </a:p>
          <a:p>
            <a:pPr marL="514350" indent="-514350">
              <a:buNone/>
            </a:pPr>
            <a:endParaRPr lang="cs-CZ" b="1" dirty="0"/>
          </a:p>
          <a:p>
            <a:pPr marL="514350" indent="-514350">
              <a:buNone/>
            </a:pPr>
            <a:r>
              <a:rPr lang="cs-CZ" b="1" dirty="0"/>
              <a:t>2. září 2021: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b="1" dirty="0"/>
              <a:t>Základní informace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b="1" dirty="0"/>
              <a:t>Školní řád a další dokumenty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b="1" dirty="0"/>
              <a:t>Prohlídka prostor školy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b="1" dirty="0"/>
              <a:t>Od 3. září výuka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b="1" dirty="0"/>
              <a:t>2. 9. v 16,00 hodin – 1. třídní schůzky</a:t>
            </a:r>
          </a:p>
          <a:p>
            <a:pPr marL="514350" indent="-51435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43281-BDB2-4008-BBFC-63C6015DA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Adaptační kurzy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6A4A4A-1314-4A40-9015-E837FE0DA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Všechny první ročníky – v září.</a:t>
            </a:r>
          </a:p>
          <a:p>
            <a:pPr marL="0" indent="0">
              <a:buNone/>
            </a:pPr>
            <a:r>
              <a:rPr lang="cs-CZ" b="1" dirty="0"/>
              <a:t>Informace odeslány rodičům poštou.</a:t>
            </a:r>
          </a:p>
          <a:p>
            <a:pPr marL="0" indent="0">
              <a:buNone/>
            </a:pPr>
            <a:r>
              <a:rPr lang="cs-CZ" b="1" dirty="0"/>
              <a:t>Podrobnější informace – </a:t>
            </a:r>
          </a:p>
          <a:p>
            <a:pPr marL="0" indent="0">
              <a:buNone/>
            </a:pPr>
            <a:r>
              <a:rPr lang="cs-CZ" b="1" dirty="0"/>
              <a:t>na 1. třídní schůzce – 2. 9. 2021.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77957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922C7-E769-411D-B9C1-25CD85787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11" y="0"/>
            <a:ext cx="8229600" cy="908720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Novinky ve výuce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5C1A8D-C465-4AD3-A17E-FF57359D5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cs-CZ" sz="9200" b="1" dirty="0"/>
              <a:t>1.O, 1.S: dělené hodiny téměř všech předmětů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9200" b="1" dirty="0"/>
              <a:t>        (český jazyk, matematika, dějepis, zeměpis, přírodopis, fyzika)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9200" b="1" dirty="0"/>
              <a:t>         –  možnost cvičení a laboratorních prací.</a:t>
            </a:r>
          </a:p>
          <a:p>
            <a:pPr marL="0" indent="0">
              <a:lnSpc>
                <a:spcPct val="170000"/>
              </a:lnSpc>
              <a:buNone/>
            </a:pPr>
            <a:endParaRPr lang="cs-CZ" sz="9200" b="1" dirty="0"/>
          </a:p>
          <a:p>
            <a:pPr marL="514350" indent="-514350">
              <a:lnSpc>
                <a:spcPct val="170000"/>
              </a:lnSpc>
              <a:buAutoNum type="arabicPeriod"/>
            </a:pPr>
            <a:r>
              <a:rPr lang="cs-CZ" sz="9200" b="1" dirty="0"/>
              <a:t>ročník (čtyřletý): dělené hodiny téměř všech předmětů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9200" b="1" dirty="0"/>
              <a:t>        (ČJ, M, Fy, </a:t>
            </a:r>
            <a:r>
              <a:rPr lang="cs-CZ" sz="9200" b="1" dirty="0" err="1"/>
              <a:t>Bi</a:t>
            </a:r>
            <a:r>
              <a:rPr lang="cs-CZ" sz="9200" b="1" dirty="0"/>
              <a:t>, </a:t>
            </a:r>
            <a:r>
              <a:rPr lang="cs-CZ" sz="9200" b="1" dirty="0" err="1"/>
              <a:t>Geo</a:t>
            </a:r>
            <a:r>
              <a:rPr lang="cs-CZ" sz="9200" b="1" dirty="0"/>
              <a:t>, D, Ch…)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9200" b="1" dirty="0"/>
              <a:t>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9200" b="1" dirty="0"/>
              <a:t>Cvičení z biologie – 1. ročník vyššího gymnázia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9200" b="1" dirty="0"/>
              <a:t>Cvičení z chemie – 2. ročník vyššího gymnázia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9200" b="1" dirty="0"/>
              <a:t>Cvičení z fyziky – 3. ročník vyššího gymnázia</a:t>
            </a:r>
          </a:p>
          <a:p>
            <a:pPr marL="0" indent="0">
              <a:lnSpc>
                <a:spcPct val="170000"/>
              </a:lnSpc>
              <a:buNone/>
            </a:pPr>
            <a:endParaRPr lang="cs-CZ" sz="9200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827800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6DD3C-C93A-4DDD-A5B0-2602C3FE0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Volnočasové 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45FECC-523A-4425-B536-01AFCB136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Kroužky a nepovinné předměty: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/>
              <a:t> Robotika a technický kroužek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/>
              <a:t> Přírodovědný kroužek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/>
              <a:t> Sportovní hry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/>
              <a:t> Sborový zpěv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/>
              <a:t> Náboženství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03125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2C7395C-62F9-4F5F-94E5-9CA8F5B0C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047813" cy="381642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427A25A-F60B-4935-AEC4-981FA74CC6C1}"/>
              </a:ext>
            </a:extLst>
          </p:cNvPr>
          <p:cNvSpPr txBox="1"/>
          <p:nvPr/>
        </p:nvSpPr>
        <p:spPr>
          <a:xfrm>
            <a:off x="179512" y="501317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Více – </a:t>
            </a:r>
            <a:r>
              <a:rPr lang="cs-CZ" sz="3200" b="1" dirty="0">
                <a:hlinkClick r:id="rId3"/>
              </a:rPr>
              <a:t>www.gymck.cz</a:t>
            </a:r>
            <a:r>
              <a:rPr lang="cs-CZ" sz="3200" b="1" dirty="0"/>
              <a:t> (virtuální prohlídka školy)</a:t>
            </a:r>
          </a:p>
        </p:txBody>
      </p:sp>
    </p:spTree>
    <p:extLst>
      <p:ext uri="{BB962C8B-B14F-4D97-AF65-F5344CB8AC3E}">
        <p14:creationId xmlns:p14="http://schemas.microsoft.com/office/powerpoint/2010/main" val="110006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CC1D3-FD2D-4331-80EF-B9526BE9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Zástupce ředitelky školy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E18E4B-10FE-4CAC-B569-411CF2E1D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RNDr. Stanislav Waldauf:</a:t>
            </a:r>
          </a:p>
          <a:p>
            <a:pPr marL="0" indent="0">
              <a:buNone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výběr volitelných seminářů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Výběr druhého cizího jazyka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Suplování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Rozvrh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Pomoc s organizačními záležitostmi</a:t>
            </a:r>
          </a:p>
        </p:txBody>
      </p:sp>
    </p:spTree>
    <p:extLst>
      <p:ext uri="{BB962C8B-B14F-4D97-AF65-F5344CB8AC3E}">
        <p14:creationId xmlns:p14="http://schemas.microsoft.com/office/powerpoint/2010/main" val="356337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/>
              <a:t> Třídní učitelé: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568952" cy="4997151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cs-CZ" b="1" dirty="0"/>
              <a:t>1.O (osmileté studium) – Mgr. Martin </a:t>
            </a:r>
            <a:r>
              <a:rPr lang="cs-CZ" b="1" dirty="0" err="1"/>
              <a:t>Jakab</a:t>
            </a:r>
            <a:endParaRPr lang="cs-CZ" b="1" dirty="0"/>
          </a:p>
          <a:p>
            <a:pPr marL="514350" indent="-514350">
              <a:buNone/>
            </a:pPr>
            <a:r>
              <a:rPr lang="cs-CZ" b="1" dirty="0"/>
              <a:t>1. S (šestileté studium) -  </a:t>
            </a:r>
            <a:r>
              <a:rPr lang="cs-CZ" sz="3000" b="1" dirty="0"/>
              <a:t>Mgr. Karel Petrášek</a:t>
            </a:r>
          </a:p>
          <a:p>
            <a:pPr marL="571500" indent="-571500">
              <a:buAutoNum type="romanUcPeriod"/>
            </a:pPr>
            <a:r>
              <a:rPr lang="cs-CZ" b="1" dirty="0"/>
              <a:t>(čtyřleté studium)  -  Mgr. Ilona Nová</a:t>
            </a:r>
          </a:p>
          <a:p>
            <a:pPr marL="571500" indent="-571500">
              <a:buAutoNum type="romanUcPeriod"/>
            </a:pPr>
            <a:endParaRPr lang="cs-CZ" b="1" dirty="0"/>
          </a:p>
          <a:p>
            <a:pPr marL="571500" indent="-571500">
              <a:buNone/>
            </a:pPr>
            <a:r>
              <a:rPr lang="cs-CZ" b="1" dirty="0"/>
              <a:t>Výchovná poradkyně:</a:t>
            </a:r>
          </a:p>
          <a:p>
            <a:pPr marL="571500" indent="-571500">
              <a:buNone/>
            </a:pPr>
            <a:r>
              <a:rPr lang="cs-CZ" b="1" dirty="0"/>
              <a:t>Mgr. Ilona </a:t>
            </a:r>
            <a:r>
              <a:rPr lang="cs-CZ" b="1" dirty="0" err="1"/>
              <a:t>Šulistová</a:t>
            </a:r>
            <a:endParaRPr lang="cs-CZ" b="1" dirty="0"/>
          </a:p>
          <a:p>
            <a:pPr marL="571500" indent="-571500">
              <a:buNone/>
            </a:pPr>
            <a:r>
              <a:rPr lang="cs-CZ" b="1" dirty="0"/>
              <a:t>Školní metodik prevence:</a:t>
            </a:r>
          </a:p>
          <a:p>
            <a:pPr marL="571500" indent="-571500">
              <a:buNone/>
            </a:pPr>
            <a:r>
              <a:rPr lang="cs-CZ" b="1" dirty="0"/>
              <a:t>Mgr. Jaroslav Král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Kontakty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cs-CZ" b="1" dirty="0">
                <a:hlinkClick r:id="rId2"/>
              </a:rPr>
              <a:t>www.</a:t>
            </a:r>
            <a:r>
              <a:rPr lang="cs-CZ" b="1" dirty="0" err="1">
                <a:hlinkClick r:id="rId2"/>
              </a:rPr>
              <a:t>gymck.cz</a:t>
            </a:r>
            <a:r>
              <a:rPr lang="cs-CZ" b="1" dirty="0"/>
              <a:t>  </a:t>
            </a:r>
          </a:p>
          <a:p>
            <a:pPr>
              <a:lnSpc>
                <a:spcPct val="150000"/>
              </a:lnSpc>
              <a:buNone/>
            </a:pPr>
            <a:r>
              <a:rPr lang="cs-CZ" b="1" dirty="0"/>
              <a:t>Kontakty na pedagogy: </a:t>
            </a:r>
            <a:r>
              <a:rPr lang="cs-CZ" sz="2800" b="1" dirty="0"/>
              <a:t>webové stránky, zaměstnanci</a:t>
            </a:r>
          </a:p>
          <a:p>
            <a:pPr>
              <a:lnSpc>
                <a:spcPct val="150000"/>
              </a:lnSpc>
              <a:buNone/>
            </a:pPr>
            <a:r>
              <a:rPr lang="cs-CZ" b="1" dirty="0"/>
              <a:t>Kancelář: 380 711 171</a:t>
            </a:r>
          </a:p>
          <a:p>
            <a:pPr>
              <a:lnSpc>
                <a:spcPct val="150000"/>
              </a:lnSpc>
              <a:buNone/>
            </a:pPr>
            <a:r>
              <a:rPr lang="cs-CZ" b="1" dirty="0"/>
              <a:t>Stravování: 380 711 171, </a:t>
            </a:r>
            <a:r>
              <a:rPr lang="cs-CZ" b="1" dirty="0">
                <a:hlinkClick r:id="rId3"/>
              </a:rPr>
              <a:t>stravne@gymck.cz</a:t>
            </a:r>
            <a:r>
              <a:rPr lang="cs-CZ" b="1" dirty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cs-CZ" b="1" dirty="0"/>
              <a:t>Ředitelna: 380 711 709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Program Bakaláři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Přístupová hesla pro rodiče i studenty</a:t>
            </a:r>
          </a:p>
          <a:p>
            <a:pPr>
              <a:buNone/>
            </a:pPr>
            <a:r>
              <a:rPr lang="cs-CZ" b="1" dirty="0"/>
              <a:t>     (začátek školního roku)</a:t>
            </a:r>
          </a:p>
          <a:p>
            <a:r>
              <a:rPr lang="cs-CZ" b="1" dirty="0"/>
              <a:t>Informace o klasifikaci</a:t>
            </a:r>
          </a:p>
          <a:p>
            <a:r>
              <a:rPr lang="cs-CZ" b="1" dirty="0"/>
              <a:t>Informace o absenci</a:t>
            </a:r>
          </a:p>
          <a:p>
            <a:r>
              <a:rPr lang="cs-CZ" b="1" dirty="0"/>
              <a:t>Komunikace s třídním učitelem</a:t>
            </a:r>
          </a:p>
          <a:p>
            <a:r>
              <a:rPr lang="cs-CZ" b="1" dirty="0"/>
              <a:t>Plány akcí</a:t>
            </a:r>
          </a:p>
          <a:p>
            <a:endParaRPr lang="cs-CZ" b="1" dirty="0"/>
          </a:p>
          <a:p>
            <a:r>
              <a:rPr lang="cs-CZ" b="1" dirty="0"/>
              <a:t>Vše možné sledovat dálkovým přístupem.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Dokumenty pro studenty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r>
              <a:rPr lang="cs-CZ" b="1" dirty="0"/>
              <a:t>Školní řád</a:t>
            </a:r>
          </a:p>
          <a:p>
            <a:r>
              <a:rPr lang="cs-CZ" b="1" dirty="0"/>
              <a:t>Pravidla pro hodnocení studentů</a:t>
            </a:r>
          </a:p>
          <a:p>
            <a:r>
              <a:rPr lang="cs-CZ" b="1" dirty="0"/>
              <a:t>Školní vzdělávací program</a:t>
            </a:r>
          </a:p>
          <a:p>
            <a:r>
              <a:rPr lang="cs-CZ" b="1" dirty="0"/>
              <a:t>Organizace školního roku</a:t>
            </a:r>
          </a:p>
          <a:p>
            <a:r>
              <a:rPr lang="cs-CZ" b="1" dirty="0"/>
              <a:t>Výroční zprávy</a:t>
            </a:r>
          </a:p>
          <a:p>
            <a:endParaRPr lang="cs-CZ" b="1" dirty="0"/>
          </a:p>
          <a:p>
            <a:pPr>
              <a:buNone/>
            </a:pPr>
            <a:r>
              <a:rPr lang="cs-CZ" sz="3400" b="1" dirty="0"/>
              <a:t>Vše na </a:t>
            </a:r>
            <a:r>
              <a:rPr lang="cs-CZ" sz="3400" b="1" dirty="0">
                <a:hlinkClick r:id="rId2"/>
              </a:rPr>
              <a:t>www.</a:t>
            </a:r>
            <a:r>
              <a:rPr lang="cs-CZ" sz="3400" b="1" dirty="0" err="1">
                <a:hlinkClick r:id="rId2"/>
              </a:rPr>
              <a:t>gymck.cz</a:t>
            </a:r>
            <a:r>
              <a:rPr lang="cs-CZ" sz="3400" b="1" dirty="0"/>
              <a:t>  - lišta Rychlá navigace.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Formuláře pro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rmAutofit/>
          </a:bodyPr>
          <a:lstStyle/>
          <a:p>
            <a:r>
              <a:rPr lang="cs-CZ" sz="2800" b="1" dirty="0"/>
              <a:t>Žádost o uvolnění z výuky</a:t>
            </a:r>
          </a:p>
          <a:p>
            <a:r>
              <a:rPr lang="cs-CZ" sz="2800" b="1" dirty="0"/>
              <a:t>Žádost o uvolnění z předmětu tělesná výchova</a:t>
            </a:r>
          </a:p>
          <a:p>
            <a:r>
              <a:rPr lang="cs-CZ" sz="2800" b="1" dirty="0"/>
              <a:t>Žádost o individuální vzdělávací plán</a:t>
            </a:r>
          </a:p>
          <a:p>
            <a:r>
              <a:rPr lang="cs-CZ" sz="2800" b="1" dirty="0"/>
              <a:t>Žádost o přerušení studia</a:t>
            </a:r>
          </a:p>
          <a:p>
            <a:r>
              <a:rPr lang="cs-CZ" sz="2800" b="1" dirty="0"/>
              <a:t>Žádost o prodloužení klasifikačního období</a:t>
            </a:r>
          </a:p>
          <a:p>
            <a:r>
              <a:rPr lang="cs-CZ" sz="2800" b="1" dirty="0"/>
              <a:t>Žádost o vydání stejnopisu vysvědčení</a:t>
            </a:r>
          </a:p>
          <a:p>
            <a:pPr>
              <a:buNone/>
            </a:pPr>
            <a:endParaRPr lang="cs-CZ" sz="2800" b="1" dirty="0"/>
          </a:p>
          <a:p>
            <a:pPr>
              <a:buNone/>
            </a:pPr>
            <a:r>
              <a:rPr lang="cs-CZ" sz="2800" b="1" dirty="0"/>
              <a:t>A další žádosti: </a:t>
            </a:r>
          </a:p>
          <a:p>
            <a:pPr>
              <a:buNone/>
            </a:pPr>
            <a:r>
              <a:rPr lang="cs-CZ" b="1" dirty="0">
                <a:hlinkClick r:id="rId2"/>
              </a:rPr>
              <a:t>www.</a:t>
            </a:r>
            <a:r>
              <a:rPr lang="cs-CZ" b="1" dirty="0" err="1">
                <a:hlinkClick r:id="rId2"/>
              </a:rPr>
              <a:t>gymck.cz</a:t>
            </a:r>
            <a:r>
              <a:rPr lang="cs-CZ" b="1" dirty="0"/>
              <a:t> – Rychlá navigace – Formuláře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/>
              <a:t>Další informace pro studium: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800" b="1" dirty="0"/>
              <a:t>Studijní průkazy, čipy, šatní skříňky,… - začátek školního roku – třídní učitelé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Uvolňování z výuky: na více než 1 den – ředitelka školy (písemná žádost), na kratší dobu třídní učitelé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Omluvenky – třídním učitelům do 3 dnů po návratu do školy (podrobněji viz školní řád) 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Generální souhlas,  souhlas  s poskytováním osobních údajů (GDPR), osobní dotazníky – začátek září</a:t>
            </a:r>
          </a:p>
          <a:p>
            <a:pPr>
              <a:lnSpc>
                <a:spcPct val="150000"/>
              </a:lnSpc>
              <a:buNone/>
            </a:pPr>
            <a:r>
              <a:rPr lang="cs-CZ" sz="2800" b="1" dirty="0"/>
              <a:t>    </a:t>
            </a: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96338A-82D9-4148-BA3B-36FCD030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Povinně dva cizí jazyky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7EE480-0202-4A97-91EA-230027279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8226"/>
            <a:ext cx="8229600" cy="528113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2400" b="1" dirty="0"/>
              <a:t>jazyk – anglický  (dělení tříd do skupin, žáci</a:t>
            </a:r>
          </a:p>
          <a:p>
            <a:pPr marL="0" indent="0">
              <a:buNone/>
            </a:pPr>
            <a:r>
              <a:rPr lang="cs-CZ" sz="2400" b="1" dirty="0"/>
              <a:t>      píší úvodní testy pro rozřazení do skupin)</a:t>
            </a:r>
          </a:p>
          <a:p>
            <a:pPr marL="0" indent="0">
              <a:buNone/>
            </a:pPr>
            <a:endParaRPr lang="cs-CZ" sz="2400" b="1" dirty="0"/>
          </a:p>
          <a:p>
            <a:pPr marL="514350" indent="-514350">
              <a:buAutoNum type="arabicPeriod" startAt="2"/>
            </a:pPr>
            <a:r>
              <a:rPr lang="cs-CZ" sz="2400" b="1" dirty="0"/>
              <a:t>jazyk -  pro 1.S a I. ročník od začátku studia,</a:t>
            </a:r>
          </a:p>
          <a:p>
            <a:pPr marL="0" indent="0">
              <a:buNone/>
            </a:pPr>
            <a:r>
              <a:rPr lang="cs-CZ" sz="2400" b="1" dirty="0"/>
              <a:t>      pro 1.O od 3. ročníku studia </a:t>
            </a:r>
          </a:p>
          <a:p>
            <a:pPr marL="0" indent="0">
              <a:buNone/>
            </a:pPr>
            <a:r>
              <a:rPr lang="cs-CZ" sz="2400" b="1" dirty="0"/>
              <a:t>      výběr z: německý, francouzský, španělský jazyk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Možnost 3. jazyka – volitelný seminář od 2. ročníku vyššího gymnázia.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Výuku doplňuje možnost konverzací ze všech cizích jazyků</a:t>
            </a:r>
          </a:p>
          <a:p>
            <a:pPr marL="0" indent="0">
              <a:buNone/>
            </a:pPr>
            <a:r>
              <a:rPr lang="cs-CZ" sz="2400" b="1" dirty="0"/>
              <a:t> (= volitelné semináře).</a:t>
            </a:r>
          </a:p>
        </p:txBody>
      </p:sp>
    </p:spTree>
    <p:extLst>
      <p:ext uri="{BB962C8B-B14F-4D97-AF65-F5344CB8AC3E}">
        <p14:creationId xmlns:p14="http://schemas.microsoft.com/office/powerpoint/2010/main" val="36875453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1003</Words>
  <Application>Microsoft Office PowerPoint</Application>
  <PresentationFormat>Předvádění na obrazovce (4:3)</PresentationFormat>
  <Paragraphs>193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Motiv sady Office</vt:lpstr>
      <vt:lpstr>Gymnázium, Český Krumlov Prezentace k začátku školního roku pro studenty 1. ročníků</vt:lpstr>
      <vt:lpstr>Zástupce ředitelky školy</vt:lpstr>
      <vt:lpstr> Třídní učitelé:</vt:lpstr>
      <vt:lpstr>Kontakty</vt:lpstr>
      <vt:lpstr>Program Bakaláři</vt:lpstr>
      <vt:lpstr>Dokumenty pro studenty</vt:lpstr>
      <vt:lpstr>Formuláře pro žádosti</vt:lpstr>
      <vt:lpstr>Další informace pro studium:</vt:lpstr>
      <vt:lpstr>Povinně dva cizí jazyky</vt:lpstr>
      <vt:lpstr>Unikátní výběr volitelných seminářů</vt:lpstr>
      <vt:lpstr>Aktivity v průběhu studia</vt:lpstr>
      <vt:lpstr>Organizace vyučovacích hodin:</vt:lpstr>
      <vt:lpstr>Stravování</vt:lpstr>
      <vt:lpstr>Organizace školního roku 2021/2022</vt:lpstr>
      <vt:lpstr>1. dny školního vyučování</vt:lpstr>
      <vt:lpstr>Adaptační kurzy</vt:lpstr>
      <vt:lpstr>Novinky ve výuce</vt:lpstr>
      <vt:lpstr>Volnočasové aktivity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Gymnázium, Český Krumlov Prezentace k začátku školního roku pro studenty 1. ročníků</dc:title>
  <dc:creator>PaedDr. Hana Bůžková</dc:creator>
  <cp:lastModifiedBy>PaedDr. Hana Bůžková</cp:lastModifiedBy>
  <cp:revision>39</cp:revision>
  <dcterms:created xsi:type="dcterms:W3CDTF">2015-04-23T06:51:06Z</dcterms:created>
  <dcterms:modified xsi:type="dcterms:W3CDTF">2021-05-26T07:26:21Z</dcterms:modified>
</cp:coreProperties>
</file>