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4" r:id="rId8"/>
    <p:sldId id="261" r:id="rId9"/>
    <p:sldId id="262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99"/>
    <a:srgbClr val="0000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err="1"/>
              <a:t>počet</a:t>
            </a:r>
            <a:r>
              <a:rPr lang="en-US" sz="1600" b="1" dirty="0"/>
              <a:t> </a:t>
            </a:r>
            <a:r>
              <a:rPr lang="en-US" sz="1600" b="1" dirty="0" err="1"/>
              <a:t>studentů</a:t>
            </a:r>
            <a:r>
              <a:rPr lang="en-US" sz="1600" b="1" dirty="0"/>
              <a:t> </a:t>
            </a:r>
            <a:r>
              <a:rPr lang="en-US" sz="1600" b="1" dirty="0" err="1"/>
              <a:t>školy</a:t>
            </a:r>
            <a:endParaRPr lang="en-US" sz="16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List1!$A$3</c:f>
              <c:strCache>
                <c:ptCount val="1"/>
                <c:pt idx="0">
                  <c:v>počet studentů školy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00FF"/>
              </a:solidFill>
            </a:ln>
            <a:effectLst/>
          </c:spPr>
          <c:invertIfNegative val="0"/>
          <c:cat>
            <c:numRef>
              <c:f>List1!$B$2:$M$2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List1!$B$3:$M$3</c:f>
              <c:numCache>
                <c:formatCode>General</c:formatCode>
                <c:ptCount val="12"/>
                <c:pt idx="0">
                  <c:v>460</c:v>
                </c:pt>
                <c:pt idx="1">
                  <c:v>450</c:v>
                </c:pt>
                <c:pt idx="2">
                  <c:v>435</c:v>
                </c:pt>
                <c:pt idx="3">
                  <c:v>426</c:v>
                </c:pt>
                <c:pt idx="4">
                  <c:v>422</c:v>
                </c:pt>
                <c:pt idx="5">
                  <c:v>414</c:v>
                </c:pt>
                <c:pt idx="6">
                  <c:v>402</c:v>
                </c:pt>
                <c:pt idx="7">
                  <c:v>426</c:v>
                </c:pt>
                <c:pt idx="8">
                  <c:v>446</c:v>
                </c:pt>
                <c:pt idx="9">
                  <c:v>472</c:v>
                </c:pt>
                <c:pt idx="10">
                  <c:v>491</c:v>
                </c:pt>
                <c:pt idx="11">
                  <c:v>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1-4887-B37E-6AE13B816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17855679"/>
        <c:axId val="1729324943"/>
      </c:barChart>
      <c:catAx>
        <c:axId val="18178556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29324943"/>
        <c:crosses val="autoZero"/>
        <c:auto val="1"/>
        <c:lblAlgn val="ctr"/>
        <c:lblOffset val="100"/>
        <c:noMultiLvlLbl val="0"/>
      </c:catAx>
      <c:valAx>
        <c:axId val="1729324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17855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FF99FF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062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09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354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7732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03666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80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55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473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432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897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cs-CZ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209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282DB2B-D956-4B4A-8282-D419BEC671A9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803FD39-3D86-4770-8417-EC13544EBBA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06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ymck.cz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buzkova@gymck.cz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smt.cz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52563" y="18510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Průvodce přijímacím řízením</a:t>
            </a:r>
            <a:br>
              <a:rPr lang="cs-C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cs-C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Gymnázium Český Krumlov</a:t>
            </a:r>
          </a:p>
        </p:txBody>
      </p:sp>
    </p:spTree>
    <p:extLst>
      <p:ext uri="{BB962C8B-B14F-4D97-AF65-F5344CB8AC3E}">
        <p14:creationId xmlns:p14="http://schemas.microsoft.com/office/powerpoint/2010/main" val="1996970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84789" y="345432"/>
            <a:ext cx="10941092" cy="7191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sz="3200" b="1" dirty="0">
                <a:solidFill>
                  <a:srgbClr val="0000FF"/>
                </a:solidFill>
              </a:rPr>
              <a:t>Pozvánka k přijímacím zkouškám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250825" y="908050"/>
            <a:ext cx="11175056" cy="5689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altLang="cs-CZ" sz="2000" b="1"/>
              <a:t>Odeslána bude nejpozději 14 dní před konáním přijímacích zkoušek.</a:t>
            </a:r>
          </a:p>
          <a:p>
            <a:pPr>
              <a:buFontTx/>
              <a:buNone/>
            </a:pPr>
            <a:endParaRPr lang="cs-CZ" altLang="cs-CZ" sz="2000" b="1"/>
          </a:p>
          <a:p>
            <a:pPr>
              <a:buFontTx/>
              <a:buNone/>
            </a:pPr>
            <a:r>
              <a:rPr lang="cs-CZ" altLang="cs-CZ" sz="2000" b="1"/>
              <a:t>Pozvánka obsahuje: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Informace o předpokládaném počtu přijímaných uchazečů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Kritéria přijímacího řízení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Místo a čas konání přijímacích zkoušek ve 2 termínech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Informace o obsahu přijímacích zkoušek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Označení oboru vzdělávání, do kterého bude přijímací zkouška konána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Informace o formě přijímacích zkoušek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Seznam povolených pomůcek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altLang="cs-CZ" sz="2000" b="1"/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2000" b="1"/>
              <a:t>Registrační číslo uchazeče (= číslo jednací dopisu):</a:t>
            </a:r>
          </a:p>
          <a:p>
            <a:pPr>
              <a:buFontTx/>
              <a:buNone/>
            </a:pPr>
            <a:r>
              <a:rPr lang="cs-CZ" altLang="cs-CZ" sz="2000" b="1"/>
              <a:t>     = číslo, pod kterým bude uchazeč konat PZ</a:t>
            </a:r>
          </a:p>
          <a:p>
            <a:pPr>
              <a:buFontTx/>
              <a:buNone/>
            </a:pPr>
            <a:r>
              <a:rPr lang="cs-CZ" altLang="cs-CZ" sz="2000" b="1"/>
              <a:t>     = číslo, pod kterým budou zveřejněny výsledky PZ</a:t>
            </a:r>
          </a:p>
          <a:p>
            <a:endParaRPr lang="cs-CZ" alt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364476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1701113" y="530011"/>
            <a:ext cx="8229600" cy="8509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 dirty="0">
                <a:solidFill>
                  <a:srgbClr val="0000FF"/>
                </a:solidFill>
                <a:latin typeface="+mn-lt"/>
              </a:rPr>
              <a:t>Jednotná přijímací zkouška</a:t>
            </a: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68313" y="981075"/>
            <a:ext cx="3754437" cy="56880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altLang="cs-CZ" sz="2000" b="1" dirty="0"/>
              <a:t>Obsah a forma testů:</a:t>
            </a:r>
          </a:p>
          <a:p>
            <a:pPr>
              <a:buFontTx/>
              <a:buNone/>
            </a:pPr>
            <a:endParaRPr lang="cs-CZ" altLang="cs-CZ" sz="2000" b="1" dirty="0"/>
          </a:p>
          <a:p>
            <a:pPr>
              <a:buFontTx/>
              <a:buNone/>
            </a:pPr>
            <a:r>
              <a:rPr lang="cs-CZ" altLang="cs-CZ" sz="2000" b="1" dirty="0">
                <a:solidFill>
                  <a:srgbClr val="0000FF"/>
                </a:solidFill>
              </a:rPr>
              <a:t>Český jazyk a literatura</a:t>
            </a:r>
          </a:p>
          <a:p>
            <a:pPr>
              <a:buFontTx/>
              <a:buNone/>
            </a:pPr>
            <a:r>
              <a:rPr lang="cs-CZ" altLang="cs-CZ" sz="2000" b="1" dirty="0"/>
              <a:t>Maximum 50 bodů</a:t>
            </a:r>
          </a:p>
          <a:p>
            <a:pPr>
              <a:buFontTx/>
              <a:buNone/>
            </a:pPr>
            <a:r>
              <a:rPr lang="cs-CZ" altLang="cs-CZ" sz="2000" b="1" dirty="0"/>
              <a:t>Doba trvání zkoušky:</a:t>
            </a:r>
          </a:p>
          <a:p>
            <a:pPr>
              <a:buFontTx/>
              <a:buNone/>
            </a:pPr>
            <a:r>
              <a:rPr lang="cs-CZ" altLang="cs-CZ" sz="2000" b="1" dirty="0"/>
              <a:t>60 minut</a:t>
            </a:r>
          </a:p>
          <a:p>
            <a:pPr>
              <a:buFontTx/>
              <a:buNone/>
            </a:pPr>
            <a:r>
              <a:rPr lang="cs-CZ" altLang="cs-CZ" sz="2000" b="1" dirty="0"/>
              <a:t>Povolené pomůcky: propisovací tužka</a:t>
            </a:r>
          </a:p>
          <a:p>
            <a:pPr>
              <a:buFontTx/>
              <a:buNone/>
            </a:pPr>
            <a:r>
              <a:rPr lang="cs-CZ" altLang="cs-CZ" sz="2000" b="1" dirty="0"/>
              <a:t>Obsah: </a:t>
            </a:r>
          </a:p>
          <a:p>
            <a:r>
              <a:rPr lang="cs-CZ" altLang="cs-CZ" sz="2000" b="1" dirty="0"/>
              <a:t>uzavřené úlohy s nabídkou odpovědí</a:t>
            </a:r>
          </a:p>
          <a:p>
            <a:r>
              <a:rPr lang="cs-CZ" altLang="cs-CZ" sz="2000" b="1" dirty="0"/>
              <a:t>otevřené úlohy bez nabídky odpovědí</a:t>
            </a:r>
          </a:p>
          <a:p>
            <a:pPr>
              <a:buFontTx/>
              <a:buNone/>
            </a:pPr>
            <a:endParaRPr lang="cs-CZ" altLang="cs-CZ" sz="2000" b="1" dirty="0"/>
          </a:p>
          <a:p>
            <a:pPr>
              <a:buFontTx/>
              <a:buNone/>
            </a:pPr>
            <a:endParaRPr lang="cs-CZ" altLang="cs-CZ" sz="2000" b="1" dirty="0"/>
          </a:p>
          <a:p>
            <a:pPr>
              <a:buFontTx/>
              <a:buNone/>
            </a:pPr>
            <a:endParaRPr lang="cs-CZ" altLang="cs-CZ" sz="2000" b="1" dirty="0"/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6231624" y="1733165"/>
            <a:ext cx="4996548" cy="501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FF"/>
                </a:solidFill>
                <a:latin typeface="+mn-lt"/>
              </a:rPr>
              <a:t>Matematika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Maximum 50 bodů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Doba trvání zkoušky: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70 minut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Povolené pomůcky: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   propisovací tužka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   rýsovací potřeby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Obsah: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>
                <a:latin typeface="+mn-lt"/>
              </a:rPr>
              <a:t>   uzavřené úlohy 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    nabídkou odpovědí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>
                <a:latin typeface="+mn-lt"/>
              </a:rPr>
              <a:t>   otevřené úlohy bez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    nabídky odpovědí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>
                <a:latin typeface="+mn-lt"/>
              </a:rPr>
              <a:t>   široce otevřené úlohy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latin typeface="+mn-lt"/>
              </a:rPr>
              <a:t>    s hodnocením postupu řešení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93293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199" y="274638"/>
            <a:ext cx="10367319" cy="8509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Vyhlášení výsledků přijímacího řízení</a:t>
            </a:r>
            <a:endParaRPr lang="cs-CZ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40162" y="831808"/>
            <a:ext cx="8229600" cy="54006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cs-CZ" altLang="cs-CZ" sz="2000" b="1" dirty="0"/>
              <a:t>     </a:t>
            </a:r>
            <a:r>
              <a:rPr lang="cs-CZ" altLang="cs-CZ" sz="2400" b="1" dirty="0"/>
              <a:t>Výsledky 1. kola přijímacího řízení – zveřejněny na   </a:t>
            </a:r>
            <a:r>
              <a:rPr lang="cs-CZ" altLang="cs-CZ" sz="2400" b="1" dirty="0">
                <a:hlinkClick r:id="rId2"/>
              </a:rPr>
              <a:t>www.gymck.cz</a:t>
            </a:r>
            <a:r>
              <a:rPr lang="cs-CZ" altLang="cs-CZ" sz="2400" b="1" dirty="0"/>
              <a:t>  a vyvěšeny na vstupních dveřích do budovy školy  - po uvolnění výsledků společností CERMAT – nejpozději do 30. dubna 2020.</a:t>
            </a:r>
          </a:p>
          <a:p>
            <a:pPr>
              <a:buFontTx/>
              <a:buNone/>
            </a:pPr>
            <a:endParaRPr lang="cs-CZ" altLang="cs-CZ" sz="2400" b="1" dirty="0"/>
          </a:p>
          <a:p>
            <a:pPr>
              <a:buFontTx/>
              <a:buNone/>
            </a:pPr>
            <a:r>
              <a:rPr lang="cs-CZ" altLang="cs-CZ" sz="2400" b="1" dirty="0"/>
              <a:t>     </a:t>
            </a:r>
            <a:r>
              <a:rPr lang="cs-CZ" altLang="cs-CZ" sz="2400" b="1" dirty="0">
                <a:solidFill>
                  <a:srgbClr val="0000FF"/>
                </a:solidFill>
              </a:rPr>
              <a:t>Uchazeč veden pod registračním číslem </a:t>
            </a:r>
          </a:p>
          <a:p>
            <a:pPr>
              <a:buFontTx/>
              <a:buNone/>
            </a:pPr>
            <a:r>
              <a:rPr lang="cs-CZ" altLang="cs-CZ" sz="2400" b="1" dirty="0">
                <a:solidFill>
                  <a:srgbClr val="0000FF"/>
                </a:solidFill>
              </a:rPr>
              <a:t>     (uvedeno v pozvánce k přijímací zkoušce).</a:t>
            </a:r>
          </a:p>
          <a:p>
            <a:pPr>
              <a:buFontTx/>
              <a:buNone/>
            </a:pPr>
            <a:endParaRPr lang="cs-CZ" altLang="cs-CZ" sz="2000" b="1" dirty="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cs-CZ" altLang="cs-CZ" sz="2000" b="1" dirty="0">
              <a:solidFill>
                <a:srgbClr val="0000FF"/>
              </a:solidFill>
            </a:endParaRPr>
          </a:p>
          <a:p>
            <a:pPr>
              <a:buFontTx/>
              <a:buNone/>
            </a:pPr>
            <a:r>
              <a:rPr lang="cs-CZ" altLang="cs-CZ" sz="2800" b="1" dirty="0">
                <a:solidFill>
                  <a:srgbClr val="FF0000"/>
                </a:solidFill>
              </a:rPr>
              <a:t>   Podrobné informace k celému </a:t>
            </a:r>
          </a:p>
          <a:p>
            <a:pPr>
              <a:buFontTx/>
              <a:buNone/>
            </a:pPr>
            <a:r>
              <a:rPr lang="cs-CZ" altLang="cs-CZ" sz="2800" b="1" dirty="0">
                <a:solidFill>
                  <a:srgbClr val="FF0000"/>
                </a:solidFill>
              </a:rPr>
              <a:t>   přijímacímu řízení: www.gymck.cz</a:t>
            </a:r>
          </a:p>
        </p:txBody>
      </p:sp>
    </p:spTree>
    <p:extLst>
      <p:ext uri="{BB962C8B-B14F-4D97-AF65-F5344CB8AC3E}">
        <p14:creationId xmlns:p14="http://schemas.microsoft.com/office/powerpoint/2010/main" val="2790110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57199" y="274638"/>
            <a:ext cx="10746259" cy="70643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>
                <a:solidFill>
                  <a:srgbClr val="0000FF"/>
                </a:solidFill>
              </a:rPr>
              <a:t>Uveřejnění výsledků přijímacího řízení</a:t>
            </a:r>
            <a:endParaRPr lang="cs-CZ" altLang="cs-CZ" b="1" dirty="0">
              <a:solidFill>
                <a:srgbClr val="0000FF"/>
              </a:solidFill>
            </a:endParaRPr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457199" y="981075"/>
            <a:ext cx="8229600" cy="37433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altLang="cs-CZ" b="1" dirty="0"/>
              <a:t>Uveřejněno bude: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altLang="cs-CZ" b="1" dirty="0"/>
              <a:t>Seznam uchazečů v pořadí umístění v přijímacím řízení (od nejvyššího zisku bodů k nejnižšímu) – uchazeči vedeni pod registračním číslem.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altLang="cs-CZ" b="1" dirty="0"/>
              <a:t>Kritéria přijímacího řízení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altLang="cs-CZ" b="1" dirty="0"/>
              <a:t>Anonymizované výsledky prvního a posledních uchazeče</a:t>
            </a:r>
          </a:p>
          <a:p>
            <a:pPr>
              <a:buFontTx/>
              <a:buNone/>
            </a:pPr>
            <a:endParaRPr lang="cs-CZ" altLang="cs-CZ" b="1" dirty="0"/>
          </a:p>
          <a:p>
            <a:pPr>
              <a:buFontTx/>
              <a:buNone/>
            </a:pPr>
            <a:r>
              <a:rPr lang="cs-CZ" altLang="cs-CZ" b="1" dirty="0">
                <a:solidFill>
                  <a:srgbClr val="0000FF"/>
                </a:solidFill>
              </a:rPr>
              <a:t>Přijatí uchazeči jsou od nepřijatých odděleni červenou čarou </a:t>
            </a:r>
          </a:p>
          <a:p>
            <a:pPr>
              <a:buFontTx/>
              <a:buNone/>
            </a:pPr>
            <a:r>
              <a:rPr lang="cs-CZ" altLang="cs-CZ" b="1" dirty="0">
                <a:solidFill>
                  <a:srgbClr val="0000FF"/>
                </a:solidFill>
              </a:rPr>
              <a:t>(pod čarou jsou vedeni nepřijatí uchazeči).</a:t>
            </a:r>
          </a:p>
          <a:p>
            <a:pPr>
              <a:buFontTx/>
              <a:buNone/>
            </a:pPr>
            <a:endParaRPr lang="cs-CZ" altLang="cs-CZ" sz="2000" b="1" dirty="0">
              <a:solidFill>
                <a:srgbClr val="0000FF"/>
              </a:solidFill>
            </a:endParaRPr>
          </a:p>
          <a:p>
            <a:pPr>
              <a:buFontTx/>
              <a:buNone/>
            </a:pPr>
            <a:r>
              <a:rPr lang="cs-CZ" altLang="cs-CZ" sz="2000" b="1" dirty="0">
                <a:solidFill>
                  <a:srgbClr val="0000FF"/>
                </a:solidFill>
              </a:rPr>
              <a:t>Příklad:</a:t>
            </a:r>
          </a:p>
          <a:p>
            <a:pPr>
              <a:buFontTx/>
              <a:buNone/>
            </a:pPr>
            <a:endParaRPr lang="cs-CZ" altLang="cs-CZ" sz="2000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16917"/>
              </p:ext>
            </p:extLst>
          </p:nvPr>
        </p:nvGraphicFramePr>
        <p:xfrm>
          <a:off x="1161536" y="5430837"/>
          <a:ext cx="10132538" cy="1055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709">
                  <a:extLst>
                    <a:ext uri="{9D8B030D-6E8A-4147-A177-3AD203B41FA5}">
                      <a16:colId xmlns:a16="http://schemas.microsoft.com/office/drawing/2014/main" val="1186431663"/>
                    </a:ext>
                  </a:extLst>
                </a:gridCol>
                <a:gridCol w="2549372">
                  <a:extLst>
                    <a:ext uri="{9D8B030D-6E8A-4147-A177-3AD203B41FA5}">
                      <a16:colId xmlns:a16="http://schemas.microsoft.com/office/drawing/2014/main" val="1734150877"/>
                    </a:ext>
                  </a:extLst>
                </a:gridCol>
                <a:gridCol w="1087949">
                  <a:extLst>
                    <a:ext uri="{9D8B030D-6E8A-4147-A177-3AD203B41FA5}">
                      <a16:colId xmlns:a16="http://schemas.microsoft.com/office/drawing/2014/main" val="3313030153"/>
                    </a:ext>
                  </a:extLst>
                </a:gridCol>
                <a:gridCol w="1006759">
                  <a:extLst>
                    <a:ext uri="{9D8B030D-6E8A-4147-A177-3AD203B41FA5}">
                      <a16:colId xmlns:a16="http://schemas.microsoft.com/office/drawing/2014/main" val="3226499428"/>
                    </a:ext>
                  </a:extLst>
                </a:gridCol>
                <a:gridCol w="1006759">
                  <a:extLst>
                    <a:ext uri="{9D8B030D-6E8A-4147-A177-3AD203B41FA5}">
                      <a16:colId xmlns:a16="http://schemas.microsoft.com/office/drawing/2014/main" val="1238562"/>
                    </a:ext>
                  </a:extLst>
                </a:gridCol>
                <a:gridCol w="1006759">
                  <a:extLst>
                    <a:ext uri="{9D8B030D-6E8A-4147-A177-3AD203B41FA5}">
                      <a16:colId xmlns:a16="http://schemas.microsoft.com/office/drawing/2014/main" val="83777789"/>
                    </a:ext>
                  </a:extLst>
                </a:gridCol>
                <a:gridCol w="1022996">
                  <a:extLst>
                    <a:ext uri="{9D8B030D-6E8A-4147-A177-3AD203B41FA5}">
                      <a16:colId xmlns:a16="http://schemas.microsoft.com/office/drawing/2014/main" val="4238389338"/>
                    </a:ext>
                  </a:extLst>
                </a:gridCol>
                <a:gridCol w="1039235">
                  <a:extLst>
                    <a:ext uri="{9D8B030D-6E8A-4147-A177-3AD203B41FA5}">
                      <a16:colId xmlns:a16="http://schemas.microsoft.com/office/drawing/2014/main" val="110179937"/>
                    </a:ext>
                  </a:extLst>
                </a:gridCol>
              </a:tblGrid>
              <a:tr h="31900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Výsledky PZ- osmileté studium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výsledky ZŠ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výsledky PZ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 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 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818492"/>
                  </a:ext>
                </a:extLst>
              </a:tr>
              <a:tr h="29446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pořadí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číslo jednací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prospěch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soutěže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Čj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0787665"/>
                  </a:ext>
                </a:extLst>
              </a:tr>
              <a:tr h="44169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1.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</a:rPr>
                        <a:t>260/2018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>
                          <a:effectLst/>
                        </a:rPr>
                        <a:t>40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37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39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126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u="none" strike="noStrike" dirty="0">
                          <a:effectLst/>
                        </a:rPr>
                        <a:t>přijat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9166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23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1054031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Postup pro uchazeče přijaté ke studiu: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b="1" dirty="0"/>
              <a:t>Seznam přijatých uchazečů zveřejněn na webových stránkách</a:t>
            </a:r>
          </a:p>
          <a:p>
            <a:pPr>
              <a:buFontTx/>
              <a:buNone/>
            </a:pPr>
            <a:r>
              <a:rPr lang="cs-CZ" altLang="cs-CZ" sz="2000" b="1" dirty="0"/>
              <a:t>     nejpozději 30. dubna 2020.</a:t>
            </a:r>
          </a:p>
          <a:p>
            <a:pPr>
              <a:buFontTx/>
              <a:buNone/>
            </a:pPr>
            <a:endParaRPr lang="cs-CZ" altLang="cs-CZ" sz="2000" b="1" dirty="0"/>
          </a:p>
          <a:p>
            <a:r>
              <a:rPr lang="cs-CZ" altLang="cs-CZ" sz="2000" b="1" dirty="0">
                <a:solidFill>
                  <a:srgbClr val="0000FF"/>
                </a:solidFill>
              </a:rPr>
              <a:t>Neposílá se dopis o přijetí.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Povinnost uchazeče odevzdat zápisový lístek do 10 pracovních dnů od zveřejnění seznamu (přibližně do 15. května 2020).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Zápisový lístek podepsaný uchazečem i zákonným zástupcem.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Neodevzdání zápisového lístku = zánik možnosti přijetí ke studiu.</a:t>
            </a:r>
          </a:p>
        </p:txBody>
      </p:sp>
    </p:spTree>
    <p:extLst>
      <p:ext uri="{BB962C8B-B14F-4D97-AF65-F5344CB8AC3E}">
        <p14:creationId xmlns:p14="http://schemas.microsoft.com/office/powerpoint/2010/main" val="2724111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199" y="274638"/>
            <a:ext cx="10350843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sz="3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Postup pro nepřijaté uchazeče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140940" y="1417638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b="1" dirty="0"/>
              <a:t>Uchazeči umístění v seznamu pod červenou čarou.</a:t>
            </a:r>
          </a:p>
          <a:p>
            <a:r>
              <a:rPr lang="cs-CZ" altLang="cs-CZ" sz="2000" b="1" dirty="0"/>
              <a:t>Dopis – rozhodnutí o nepřijetí ke studiu.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Možnost do 3 pracovních dnů od obdržení rozhodnutí podat odvolání proti rozhodnutí o nepřijetí ke studiu </a:t>
            </a:r>
          </a:p>
          <a:p>
            <a:pPr>
              <a:buFontTx/>
              <a:buNone/>
            </a:pPr>
            <a:r>
              <a:rPr lang="cs-CZ" altLang="cs-CZ" sz="2000" b="1" dirty="0"/>
              <a:t>     (přibližně  od 4. do 7. května 2020) – ředitelce gymnázia.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Na volná místa je možné přijmout uchazeče, který podal odvolání.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Možnost vypsání 2. nebo dalšího kola přijímacího řízení (nutné sledovat webové stránky školy).</a:t>
            </a:r>
          </a:p>
        </p:txBody>
      </p:sp>
    </p:spTree>
    <p:extLst>
      <p:ext uri="{BB962C8B-B14F-4D97-AF65-F5344CB8AC3E}">
        <p14:creationId xmlns:p14="http://schemas.microsoft.com/office/powerpoint/2010/main" val="3532854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16974" y="446002"/>
            <a:ext cx="10576936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0000FF"/>
                </a:solidFill>
              </a:rPr>
              <a:t>Možnost vykonání přijímacích zkoušek nanečisto: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V sobotu 25. ledna 2020 od 9,00 hodin – učebny gymnázia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Přihlášku k přijímacím zkouškám nanečisto je možné podat elektronicky (</a:t>
            </a:r>
            <a:r>
              <a:rPr lang="cs-CZ" altLang="cs-CZ" sz="2400" b="1" dirty="0">
                <a:hlinkClick r:id="rId2"/>
              </a:rPr>
              <a:t>buzkova@gymck.cz</a:t>
            </a:r>
            <a:r>
              <a:rPr lang="cs-CZ" altLang="cs-CZ" sz="2400" b="1" dirty="0"/>
              <a:t>), telefonem 380 711 171 nebo písemně na adresu školy.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Zkoušky nanečisto hradí uchazeč o studium – 400,- Kč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(při zahájení zkoušek nanečisto, tj. 25. 1. 2020). V ceně je kopírování všech testů, administrace zkoušek, opravování testů a rozbor otázek v sobotu 1. února (od 9,00 hodin).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Výsledky budou uchazečům předány 1. 2. při rozboru testů.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Pokud se uchazeč rozboru nezúčastní, budou mu výsledky zaslány poštou.</a:t>
            </a:r>
          </a:p>
        </p:txBody>
      </p:sp>
    </p:spTree>
    <p:extLst>
      <p:ext uri="{BB962C8B-B14F-4D97-AF65-F5344CB8AC3E}">
        <p14:creationId xmlns:p14="http://schemas.microsoft.com/office/powerpoint/2010/main" val="3892568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247135" y="274638"/>
            <a:ext cx="1130231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b="1">
                <a:solidFill>
                  <a:srgbClr val="0000FF"/>
                </a:solidFill>
              </a:rPr>
              <a:t>Možnost podpůrných opatření pro uchazeče</a:t>
            </a:r>
            <a:endParaRPr lang="cs-CZ" altLang="cs-CZ" b="1" dirty="0">
              <a:solidFill>
                <a:srgbClr val="0000FF"/>
              </a:solidFill>
            </a:endParaRPr>
          </a:p>
        </p:txBody>
      </p:sp>
      <p:sp>
        <p:nvSpPr>
          <p:cNvPr id="3" name="TextovéPole 2"/>
          <p:cNvSpPr txBox="1">
            <a:spLocks noChangeArrowheads="1"/>
          </p:cNvSpPr>
          <p:nvPr/>
        </p:nvSpPr>
        <p:spPr bwMode="auto">
          <a:xfrm>
            <a:off x="395288" y="1484313"/>
            <a:ext cx="8569325" cy="440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/>
              <a:t>Uchazeči se specifickými vzdělávacími potřebami: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/>
              <a:t>  podle doporučení PPP (nutné přiložit k přihlášce)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/>
              <a:t>  na základě potvrzení školy uvedené v přihlášce</a:t>
            </a:r>
          </a:p>
          <a:p>
            <a:pPr eaLnBrk="1" hangingPunct="1">
              <a:spcBef>
                <a:spcPct val="0"/>
              </a:spcBef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/>
              <a:t>Uchazeči – cizinci (pokud nejsou občany ČR  a získali předchozí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/>
              <a:t>vzdělání na zahraniční škole):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/>
              <a:t>  nemusí skládat jednotnou zkoušku z českého jazyka</a:t>
            </a:r>
          </a:p>
          <a:p>
            <a:pPr eaLnBrk="1" hangingPunct="1">
              <a:spcBef>
                <a:spcPct val="0"/>
              </a:spcBef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/>
              <a:t>  postup podle vyhlášky č. 353/2016 Sb.</a:t>
            </a:r>
          </a:p>
          <a:p>
            <a:pPr eaLnBrk="1" hangingPunct="1">
              <a:spcBef>
                <a:spcPct val="0"/>
              </a:spcBef>
            </a:pPr>
            <a:endParaRPr lang="cs-CZ" altLang="cs-CZ" sz="20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000" b="1" dirty="0"/>
              <a:t>  zkoušku z </a:t>
            </a:r>
            <a:r>
              <a:rPr lang="cs-CZ" altLang="cs-CZ" sz="2000" b="1" dirty="0" err="1"/>
              <a:t>Čj</a:t>
            </a:r>
            <a:r>
              <a:rPr lang="cs-CZ" altLang="cs-CZ" sz="2000" b="1" dirty="0"/>
              <a:t> nahrazuje pohovor, kterým se ověřuje znalost jazyka.</a:t>
            </a:r>
          </a:p>
        </p:txBody>
      </p:sp>
    </p:spTree>
    <p:extLst>
      <p:ext uri="{BB962C8B-B14F-4D97-AF65-F5344CB8AC3E}">
        <p14:creationId xmlns:p14="http://schemas.microsoft.com/office/powerpoint/2010/main" val="37807336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1907060" y="2152135"/>
            <a:ext cx="8229600" cy="452596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defRPr/>
            </a:pPr>
            <a:r>
              <a:rPr lang="cs-CZ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1231106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57251" y="514350"/>
            <a:ext cx="88582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Srovnání uchazečů o studium na gymnáziích, středních školách, učilištích </a:t>
            </a:r>
          </a:p>
          <a:p>
            <a:r>
              <a:rPr lang="cs-CZ" sz="2000" b="1" dirty="0"/>
              <a:t>a vyšších odborných školách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14" y="1250720"/>
            <a:ext cx="4229736" cy="277835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4833" y="1222236"/>
            <a:ext cx="4105526" cy="280683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1051" y="3971169"/>
            <a:ext cx="3741044" cy="2792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964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309817" y="148282"/>
            <a:ext cx="8714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Vývoj počtu uchazečů o studium a počtu studentů gymnázia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A0F7FE8C-A43D-4305-A262-CB2ED2716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489291"/>
              </p:ext>
            </p:extLst>
          </p:nvPr>
        </p:nvGraphicFramePr>
        <p:xfrm>
          <a:off x="195310" y="609948"/>
          <a:ext cx="6805256" cy="2595369"/>
        </p:xfrm>
        <a:graphic>
          <a:graphicData uri="http://schemas.openxmlformats.org/drawingml/2006/table">
            <a:tbl>
              <a:tblPr firstRow="1" firstCol="1" bandRow="1"/>
              <a:tblGrid>
                <a:gridCol w="1537553">
                  <a:extLst>
                    <a:ext uri="{9D8B030D-6E8A-4147-A177-3AD203B41FA5}">
                      <a16:colId xmlns:a16="http://schemas.microsoft.com/office/drawing/2014/main" val="536600229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1495829748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326084216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3506885259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2878937048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1674762634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2386798459"/>
                    </a:ext>
                  </a:extLst>
                </a:gridCol>
                <a:gridCol w="752529">
                  <a:extLst>
                    <a:ext uri="{9D8B030D-6E8A-4147-A177-3AD203B41FA5}">
                      <a16:colId xmlns:a16="http://schemas.microsoft.com/office/drawing/2014/main" val="1778180320"/>
                    </a:ext>
                  </a:extLst>
                </a:gridCol>
              </a:tblGrid>
              <a:tr h="513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2013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2015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2016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2018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2019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19565"/>
                  </a:ext>
                </a:extLst>
              </a:tr>
              <a:tr h="513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osmileté studium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54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46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44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51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49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57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04817"/>
                  </a:ext>
                </a:extLst>
              </a:tr>
              <a:tr h="513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šestileté studium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25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46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42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38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68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927714"/>
                  </a:ext>
                </a:extLst>
              </a:tr>
              <a:tr h="513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čtyřleté studium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23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31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46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24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37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40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47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324361"/>
                  </a:ext>
                </a:extLst>
              </a:tr>
              <a:tr h="539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celkem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81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123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117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114</a:t>
                      </a:r>
                      <a:endParaRPr lang="cs-CZ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130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127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172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772202"/>
                  </a:ext>
                </a:extLst>
              </a:tr>
            </a:tbl>
          </a:graphicData>
        </a:graphic>
      </p:graphicFrame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D155A659-E065-4E3E-9C45-843927BED4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38423204"/>
              </p:ext>
            </p:extLst>
          </p:nvPr>
        </p:nvGraphicFramePr>
        <p:xfrm>
          <a:off x="6292645" y="3205316"/>
          <a:ext cx="5704045" cy="36526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5243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90" y="117693"/>
            <a:ext cx="11632287" cy="67403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Odevzdání přihlášek:</a:t>
            </a:r>
          </a:p>
          <a:p>
            <a:pPr>
              <a:lnSpc>
                <a:spcPct val="150000"/>
              </a:lnSpc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Nejpozději do 2. 3. 2020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(osobně do 15,30 hodin do kanceláře školy nebo</a:t>
            </a: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poštou, nejpozdější </a:t>
            </a:r>
            <a:r>
              <a:rPr lang="cs-CZ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razítko 2. 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3. 2020)</a:t>
            </a:r>
          </a:p>
          <a:p>
            <a:pPr>
              <a:lnSpc>
                <a:spcPct val="150000"/>
              </a:lnSpc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Přijímací zkoušky – český jazyk   +   matematika    (</a:t>
            </a:r>
            <a:r>
              <a:rPr lang="cs-CZ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Cermat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lnSpc>
                <a:spcPct val="150000"/>
              </a:lnSpc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Kritéria přijímacího řízení</a:t>
            </a:r>
          </a:p>
        </p:txBody>
      </p:sp>
    </p:spTree>
    <p:extLst>
      <p:ext uri="{BB962C8B-B14F-4D97-AF65-F5344CB8AC3E}">
        <p14:creationId xmlns:p14="http://schemas.microsoft.com/office/powerpoint/2010/main" val="554973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94971" y="972457"/>
            <a:ext cx="8302273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Vyplňování přihlášek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Pokyny na webových stránkách školy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Vzor vyplněné přihlášky – web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 školy = jedna přihláška - okopírovaná </a:t>
            </a: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nebo 2 přihlášky stejně vyplněné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přihlášky poslat na 2 školy</a:t>
            </a:r>
          </a:p>
        </p:txBody>
      </p:sp>
    </p:spTree>
    <p:extLst>
      <p:ext uri="{BB962C8B-B14F-4D97-AF65-F5344CB8AC3E}">
        <p14:creationId xmlns:p14="http://schemas.microsoft.com/office/powerpoint/2010/main" val="2686081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85156" y="395417"/>
            <a:ext cx="11054436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 a administrace zkoušek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termín -  zkouška se koná ve škole, </a:t>
            </a: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která je uvedena v přihlášce na prvním místě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termín  - zkouška se koná ve škole,</a:t>
            </a: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která je uvedena v přihlášce na druhém místě</a:t>
            </a: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Časy konání didaktických testů stanoví MŠMT – </a:t>
            </a:r>
          </a:p>
          <a:p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viz jednotné zkušební schéma</a:t>
            </a:r>
          </a:p>
        </p:txBody>
      </p:sp>
    </p:spTree>
    <p:extLst>
      <p:ext uri="{BB962C8B-B14F-4D97-AF65-F5344CB8AC3E}">
        <p14:creationId xmlns:p14="http://schemas.microsoft.com/office/powerpoint/2010/main" val="109929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996778" y="58847"/>
            <a:ext cx="10181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b="1" dirty="0"/>
              <a:t>Přihlášky je možné získat na základní škole, webových stránkách gymnázia, dále na </a:t>
            </a:r>
            <a:r>
              <a:rPr lang="cs-CZ" altLang="cs-CZ" sz="2400" b="1" dirty="0">
                <a:hlinkClick r:id="rId2"/>
              </a:rPr>
              <a:t>www.msmt.cz</a:t>
            </a:r>
            <a:r>
              <a:rPr lang="cs-CZ" altLang="cs-CZ" sz="2400" b="1" dirty="0"/>
              <a:t>, www.cermat.cz</a:t>
            </a:r>
          </a:p>
          <a:p>
            <a:r>
              <a:rPr lang="cs-CZ" altLang="cs-CZ" sz="2400" b="1" dirty="0"/>
              <a:t>      </a:t>
            </a:r>
            <a:r>
              <a:rPr lang="cs-CZ" altLang="cs-CZ" sz="2400" b="1" dirty="0">
                <a:solidFill>
                  <a:srgbClr val="FF0000"/>
                </a:solidFill>
              </a:rPr>
              <a:t>Upozornění:  vzorově vyplněná přihláška – na www.cermat.cz, </a:t>
            </a:r>
          </a:p>
          <a:p>
            <a:r>
              <a:rPr lang="cs-CZ" altLang="cs-CZ" sz="2400" b="1" dirty="0">
                <a:solidFill>
                  <a:srgbClr val="FF0000"/>
                </a:solidFill>
              </a:rPr>
              <a:t>                             na  www.gymck.cz</a:t>
            </a:r>
          </a:p>
          <a:p>
            <a:endParaRPr lang="cs-CZ" altLang="cs-CZ" sz="2400" b="1" dirty="0"/>
          </a:p>
          <a:p>
            <a:r>
              <a:rPr lang="cs-CZ" altLang="cs-CZ" sz="2400" b="1" dirty="0"/>
              <a:t>Vyplnění přihlášky:</a:t>
            </a:r>
          </a:p>
          <a:p>
            <a:r>
              <a:rPr lang="cs-CZ" altLang="cs-CZ" sz="2400" b="1" dirty="0"/>
              <a:t>     1. strana: </a:t>
            </a:r>
          </a:p>
          <a:p>
            <a:r>
              <a:rPr lang="cs-CZ" altLang="cs-CZ" sz="2400" b="1" dirty="0"/>
              <a:t>         * osobní údaje (rodné číslo, adresa, kontakt – mail, telefon)   </a:t>
            </a:r>
          </a:p>
          <a:p>
            <a:r>
              <a:rPr lang="cs-CZ" altLang="cs-CZ" sz="2400" b="1" dirty="0"/>
              <a:t>         * údaje o střední škole (název a adresa školy, kód a název  </a:t>
            </a:r>
          </a:p>
          <a:p>
            <a:r>
              <a:rPr lang="cs-CZ" altLang="cs-CZ" sz="2400" b="1" dirty="0"/>
              <a:t>           oboru, </a:t>
            </a:r>
            <a:r>
              <a:rPr lang="cs-CZ" altLang="cs-CZ" sz="2400" b="1" u="sng" dirty="0"/>
              <a:t>termín PZ</a:t>
            </a:r>
            <a:r>
              <a:rPr lang="cs-CZ" altLang="cs-CZ" sz="2400" b="1" dirty="0"/>
              <a:t>)     +  </a:t>
            </a:r>
            <a:r>
              <a:rPr lang="cs-CZ" altLang="cs-CZ" sz="2400" b="1" dirty="0">
                <a:solidFill>
                  <a:srgbClr val="FF0000"/>
                </a:solidFill>
              </a:rPr>
              <a:t>nutné vyplnit i druhou střední školu</a:t>
            </a:r>
            <a:endParaRPr lang="cs-CZ" altLang="cs-CZ" sz="2400" b="1" dirty="0"/>
          </a:p>
          <a:p>
            <a:r>
              <a:rPr lang="cs-CZ" altLang="cs-CZ" sz="2400" b="1" dirty="0"/>
              <a:t>         * podpisy (uchazeč i zákonný zástupce)</a:t>
            </a:r>
          </a:p>
          <a:p>
            <a:endParaRPr lang="cs-CZ" altLang="cs-CZ" sz="2400" b="1" dirty="0"/>
          </a:p>
          <a:p>
            <a:r>
              <a:rPr lang="cs-CZ" altLang="cs-CZ" sz="2400" b="1" dirty="0"/>
              <a:t>     2. strana: </a:t>
            </a:r>
          </a:p>
          <a:p>
            <a:r>
              <a:rPr lang="cs-CZ" altLang="cs-CZ" sz="2400" b="1" dirty="0"/>
              <a:t>         * předměty a známky za poslední 3 pololetí na základní škole,</a:t>
            </a:r>
          </a:p>
          <a:p>
            <a:r>
              <a:rPr lang="cs-CZ" altLang="cs-CZ" sz="2400" b="1" dirty="0"/>
              <a:t>           potvrzení základní školy (nebo úředně ověřené kopie</a:t>
            </a:r>
          </a:p>
          <a:p>
            <a:r>
              <a:rPr lang="cs-CZ" altLang="cs-CZ" sz="2400" b="1" dirty="0"/>
              <a:t>           vysvědčení)</a:t>
            </a:r>
          </a:p>
        </p:txBody>
      </p:sp>
    </p:spTree>
    <p:extLst>
      <p:ext uri="{BB962C8B-B14F-4D97-AF65-F5344CB8AC3E}">
        <p14:creationId xmlns:p14="http://schemas.microsoft.com/office/powerpoint/2010/main" val="3746076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03384" y="0"/>
            <a:ext cx="6654129" cy="6653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Termíny přijímacích zkoušek:</a:t>
            </a:r>
          </a:p>
          <a:p>
            <a:pPr>
              <a:lnSpc>
                <a:spcPct val="150000"/>
              </a:lnSpc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Čtyřleté studium: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termín:  úterý 14. dubna 2020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termín:  středa 15. dubna 2020</a:t>
            </a:r>
          </a:p>
          <a:p>
            <a:pPr>
              <a:lnSpc>
                <a:spcPct val="150000"/>
              </a:lnSpc>
            </a:pPr>
            <a:endParaRPr lang="cs-C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50000"/>
              </a:lnSpc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Šestileté a osmileté studium: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termín:  čtvrtek 16. dubna 2020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termín:  pátek 17. dubna 2020</a:t>
            </a:r>
          </a:p>
        </p:txBody>
      </p:sp>
    </p:spTree>
    <p:extLst>
      <p:ext uri="{BB962C8B-B14F-4D97-AF65-F5344CB8AC3E}">
        <p14:creationId xmlns:p14="http://schemas.microsoft.com/office/powerpoint/2010/main" val="2870210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472728" y="560173"/>
            <a:ext cx="8435975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cs-CZ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Kritéria pro přijímací řízení </a:t>
            </a:r>
            <a:endParaRPr lang="cs-CZ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835794" y="1302351"/>
            <a:ext cx="8229600" cy="57610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cs-CZ" altLang="cs-CZ" sz="2800" b="1" dirty="0"/>
              <a:t>Maximum možných bodů: 145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cs-CZ" altLang="cs-CZ" sz="2800" b="1" dirty="0"/>
              <a:t>     Z toho:</a:t>
            </a:r>
          </a:p>
          <a:p>
            <a:pPr>
              <a:lnSpc>
                <a:spcPct val="150000"/>
              </a:lnSpc>
            </a:pPr>
            <a:r>
              <a:rPr lang="cs-CZ" altLang="cs-CZ" sz="2800" b="1" dirty="0"/>
              <a:t> Jednotná přijímací zkouška : max. 100 bodů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cs-CZ" altLang="cs-CZ" sz="2800" b="1" dirty="0"/>
              <a:t>     matematika 50, český jazyk 50</a:t>
            </a:r>
          </a:p>
          <a:p>
            <a:pPr>
              <a:lnSpc>
                <a:spcPct val="150000"/>
              </a:lnSpc>
            </a:pPr>
            <a:r>
              <a:rPr lang="cs-CZ" altLang="cs-CZ" sz="2800" b="1" dirty="0"/>
              <a:t> prospěch na základní škole: max. 40 bodů</a:t>
            </a:r>
          </a:p>
          <a:p>
            <a:pPr>
              <a:lnSpc>
                <a:spcPct val="150000"/>
              </a:lnSpc>
            </a:pPr>
            <a:r>
              <a:rPr lang="cs-CZ" altLang="cs-CZ" sz="2800" b="1" dirty="0"/>
              <a:t> soutěže, aktivity: max. 5 bodů</a:t>
            </a:r>
          </a:p>
        </p:txBody>
      </p:sp>
    </p:spTree>
    <p:extLst>
      <p:ext uri="{BB962C8B-B14F-4D97-AF65-F5344CB8AC3E}">
        <p14:creationId xmlns:p14="http://schemas.microsoft.com/office/powerpoint/2010/main" val="3674603008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104</TotalTime>
  <Words>1084</Words>
  <Application>Microsoft Office PowerPoint</Application>
  <PresentationFormat>Širokoúhlá obrazovka</PresentationFormat>
  <Paragraphs>236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Gill Sans MT</vt:lpstr>
      <vt:lpstr>Times New Roman</vt:lpstr>
      <vt:lpstr>Wingdings</vt:lpstr>
      <vt:lpstr>Parcel</vt:lpstr>
      <vt:lpstr>Průvodce přijímacím řízením  Gymnázium Český Krumlov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Průvodce přijímacím řízením  Gymnázium Český Krumlov</dc:title>
  <dc:creator>buzkova</dc:creator>
  <cp:lastModifiedBy>PaedDr. Hana Bůžková</cp:lastModifiedBy>
  <cp:revision>13</cp:revision>
  <dcterms:created xsi:type="dcterms:W3CDTF">2018-12-09T14:16:25Z</dcterms:created>
  <dcterms:modified xsi:type="dcterms:W3CDTF">2019-12-16T10:24:54Z</dcterms:modified>
</cp:coreProperties>
</file>